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1"/>
  </p:notesMasterIdLst>
  <p:sldIdLst>
    <p:sldId id="2147482234" r:id="rId7"/>
    <p:sldId id="2147480783" r:id="rId8"/>
    <p:sldId id="2147482235" r:id="rId9"/>
    <p:sldId id="2147480780" r:id="rId10"/>
    <p:sldId id="2147482238" r:id="rId11"/>
    <p:sldId id="2147482239" r:id="rId12"/>
    <p:sldId id="2147482237" r:id="rId13"/>
    <p:sldId id="2147482240" r:id="rId14"/>
    <p:sldId id="2147482242" r:id="rId15"/>
    <p:sldId id="2147482243" r:id="rId16"/>
    <p:sldId id="2147482244" r:id="rId17"/>
    <p:sldId id="2147482241" r:id="rId18"/>
    <p:sldId id="2147482245" r:id="rId19"/>
    <p:sldId id="2147482236" r:id="rId20"/>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967"/>
    <p:restoredTop sz="85000" autoAdjust="0"/>
  </p:normalViewPr>
  <p:slideViewPr>
    <p:cSldViewPr snapToGrid="0">
      <p:cViewPr varScale="1">
        <p:scale>
          <a:sx n="99" d="100"/>
          <a:sy n="99" d="100"/>
        </p:scale>
        <p:origin x="200" y="24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microsoft.com/office/2016/11/relationships/changesInfo" Target="changesInfos/changesInfo1.xml"/><Relationship Id="rId3" Type="http://schemas.openxmlformats.org/officeDocument/2006/relationships/slideMaster" Target="slideMasters/slideMaster1.xml"/><Relationship Id="rId21" Type="http://schemas.openxmlformats.org/officeDocument/2006/relationships/notesMaster" Target="notesMasters/notesMaster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theme" Target="theme/theme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presProps" Target="presProps.xml"/><Relationship Id="rId27"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2/21/25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2/21/25 8:58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2/21/25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7.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3403C-1B24-8864-A426-DF5E92F6C55A}"/>
              </a:ext>
            </a:extLst>
          </p:cNvPr>
          <p:cNvPicPr>
            <a:picLocks noChangeAspect="1"/>
          </p:cNvPicPr>
          <p:nvPr/>
        </p:nvPicPr>
        <p:blipFill>
          <a:blip r:embed="rId2"/>
          <a:stretch>
            <a:fillRect/>
          </a:stretch>
        </p:blipFill>
        <p:spPr>
          <a:xfrm>
            <a:off x="0" y="590550"/>
            <a:ext cx="12196704" cy="5676900"/>
          </a:xfrm>
          <a:prstGeom prst="rect">
            <a:avLst/>
          </a:prstGeom>
        </p:spPr>
      </p:pic>
      <p:pic>
        <p:nvPicPr>
          <p:cNvPr id="5122" name="Picture 2">
            <a:extLst>
              <a:ext uri="{FF2B5EF4-FFF2-40B4-BE49-F238E27FC236}">
                <a16:creationId xmlns:a16="http://schemas.microsoft.com/office/drawing/2014/main" id="{92F28A7E-8FA0-3611-5BA4-9AE7D423A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181" y="3059000"/>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0D91BC-5F17-5E18-21C0-691CE179BCCB}"/>
              </a:ext>
            </a:extLst>
          </p:cNvPr>
          <p:cNvSpPr/>
          <p:nvPr/>
        </p:nvSpPr>
        <p:spPr bwMode="auto">
          <a:xfrm>
            <a:off x="2472744" y="1725769"/>
            <a:ext cx="9607639" cy="11075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11223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of metrics results for the question answering scenario.">
            <a:extLst>
              <a:ext uri="{FF2B5EF4-FFF2-40B4-BE49-F238E27FC236}">
                <a16:creationId xmlns:a16="http://schemas.microsoft.com/office/drawing/2014/main" id="{A4E87DDB-ECD1-5AC8-60A0-A449112A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724" y="3429000"/>
            <a:ext cx="5297276" cy="3383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option to choose test data when creating a new evaluation.">
            <a:extLst>
              <a:ext uri="{FF2B5EF4-FFF2-40B4-BE49-F238E27FC236}">
                <a16:creationId xmlns:a16="http://schemas.microsoft.com/office/drawing/2014/main" id="{677B8F0B-D366-4200-9A91-C602908A1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1" y="1"/>
            <a:ext cx="6629400" cy="443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67F30C-481D-C2C4-3019-411E67F68499}"/>
              </a:ext>
            </a:extLst>
          </p:cNvPr>
          <p:cNvPicPr>
            <a:picLocks noChangeAspect="1"/>
          </p:cNvPicPr>
          <p:nvPr/>
        </p:nvPicPr>
        <p:blipFill>
          <a:blip r:embed="rId4"/>
          <a:stretch>
            <a:fillRect/>
          </a:stretch>
        </p:blipFill>
        <p:spPr>
          <a:xfrm>
            <a:off x="6096000" y="1266302"/>
            <a:ext cx="5538788" cy="821688"/>
          </a:xfrm>
          <a:prstGeom prst="rect">
            <a:avLst/>
          </a:prstGeom>
        </p:spPr>
      </p:pic>
    </p:spTree>
    <p:extLst>
      <p:ext uri="{BB962C8B-B14F-4D97-AF65-F5344CB8AC3E}">
        <p14:creationId xmlns:p14="http://schemas.microsoft.com/office/powerpoint/2010/main" val="1549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Screenshot of response scores in the at-a-glance summaries.">
            <a:extLst>
              <a:ext uri="{FF2B5EF4-FFF2-40B4-BE49-F238E27FC236}">
                <a16:creationId xmlns:a16="http://schemas.microsoft.com/office/drawing/2014/main" id="{6B72FEC0-8800-8A6C-B1AF-3E151F96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2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2B87-10CE-1253-EA2A-027EE8CC20DF}"/>
              </a:ext>
            </a:extLst>
          </p:cNvPr>
          <p:cNvSpPr>
            <a:spLocks noGrp="1"/>
          </p:cNvSpPr>
          <p:nvPr>
            <p:ph type="title"/>
          </p:nvPr>
        </p:nvSpPr>
        <p:spPr>
          <a:xfrm>
            <a:off x="588264" y="2598003"/>
            <a:ext cx="4127692" cy="1661993"/>
          </a:xfrm>
        </p:spPr>
        <p:txBody>
          <a:bodyPr/>
          <a:lstStyle/>
          <a:p>
            <a:r>
              <a:rPr lang="en-GB" dirty="0"/>
              <a:t>Microsoft Extensions AI Evaluation</a:t>
            </a:r>
          </a:p>
        </p:txBody>
      </p:sp>
    </p:spTree>
    <p:extLst>
      <p:ext uri="{BB962C8B-B14F-4D97-AF65-F5344CB8AC3E}">
        <p14:creationId xmlns:p14="http://schemas.microsoft.com/office/powerpoint/2010/main" val="1433924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en-US" sz="5400" b="1" dirty="0" err="1">
                <a:solidFill>
                  <a:schemeClr val="bg1"/>
                </a:solidFill>
                <a:latin typeface="Segoe UI" panose="020B0502040204020203" pitchFamily="34" charset="0"/>
              </a:rPr>
              <a:t>Evaluación</a:t>
            </a:r>
            <a:r>
              <a:rPr lang="en-US" sz="5400" b="1" dirty="0">
                <a:solidFill>
                  <a:schemeClr val="bg1"/>
                </a:solidFill>
                <a:latin typeface="Segoe UI" panose="020B0502040204020203" pitchFamily="34" charset="0"/>
              </a:rPr>
              <a:t> y Logging </a:t>
            </a:r>
            <a:r>
              <a:rPr lang="en-US" sz="5400" b="1" dirty="0" err="1">
                <a:solidFill>
                  <a:schemeClr val="bg1"/>
                </a:solidFill>
                <a:latin typeface="Segoe UI" panose="020B0502040204020203" pitchFamily="34" charset="0"/>
              </a:rPr>
              <a:t>en</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Aplicaciones</a:t>
            </a:r>
            <a:r>
              <a:rPr lang="en-US" sz="5400" b="1" dirty="0">
                <a:solidFill>
                  <a:schemeClr val="bg1"/>
                </a:solidFill>
                <a:latin typeface="Segoe UI" panose="020B0502040204020203" pitchFamily="34" charset="0"/>
              </a:rPr>
              <a:t> de IA</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 Mañez</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Chief Architect – ClearPeople LTD</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000" b="1" spc="-50" dirty="0">
              <a:ln w="3175">
                <a:noFill/>
              </a:ln>
              <a:solidFill>
                <a:prstClr val="white"/>
              </a:solidFill>
              <a:latin typeface="Segoe UI Semibold" panose="020B0502040204020203" pitchFamily="34" charset="0"/>
              <a:cs typeface="Segoe UI Semibold" panose="020B0502040204020203" pitchFamily="34" charset="0"/>
            </a:endParaRP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11" name="Picture 10" descr="A person sitting at a table looking at a tablet&#10;&#10;AI-generated content may be incorrect.">
            <a:extLst>
              <a:ext uri="{FF2B5EF4-FFF2-40B4-BE49-F238E27FC236}">
                <a16:creationId xmlns:a16="http://schemas.microsoft.com/office/drawing/2014/main" id="{31355676-7895-E0C9-B6F8-E0945EF1F250}"/>
              </a:ext>
            </a:extLst>
          </p:cNvPr>
          <p:cNvPicPr>
            <a:picLocks noChangeAspect="1"/>
          </p:cNvPicPr>
          <p:nvPr/>
        </p:nvPicPr>
        <p:blipFill>
          <a:blip r:embed="rId6"/>
          <a:stretch>
            <a:fillRect/>
          </a:stretch>
        </p:blipFill>
        <p:spPr>
          <a:xfrm>
            <a:off x="4962549" y="4403703"/>
            <a:ext cx="1254172" cy="1223878"/>
          </a:xfrm>
          <a:prstGeom prst="ellipse">
            <a:avLst/>
          </a:prstGeom>
        </p:spPr>
      </p:pic>
      <p:pic>
        <p:nvPicPr>
          <p:cNvPr id="13" name="Picture 12" descr="A black and white logo&#10;&#10;AI-generated content may be incorrect.">
            <a:extLst>
              <a:ext uri="{FF2B5EF4-FFF2-40B4-BE49-F238E27FC236}">
                <a16:creationId xmlns:a16="http://schemas.microsoft.com/office/drawing/2014/main" id="{7CCAD943-1799-8FF9-D0D3-D70C0DCE54D1}"/>
              </a:ext>
            </a:extLst>
          </p:cNvPr>
          <p:cNvPicPr>
            <a:picLocks noChangeAspect="1"/>
          </p:cNvPicPr>
          <p:nvPr/>
        </p:nvPicPr>
        <p:blipFill>
          <a:blip r:embed="rId7"/>
          <a:stretch>
            <a:fillRect/>
          </a:stretch>
        </p:blipFill>
        <p:spPr>
          <a:xfrm>
            <a:off x="6337442" y="4403703"/>
            <a:ext cx="772976" cy="1223878"/>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AI Evaluation</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830997"/>
          </a:xfrm>
          <a:prstGeom prst="rect">
            <a:avLst/>
          </a:prstGeom>
          <a:noFill/>
        </p:spPr>
        <p:txBody>
          <a:bodyPr wrap="square">
            <a:spAutoFit/>
          </a:bodyPr>
          <a:lstStyle/>
          <a:p>
            <a:r>
              <a:rPr lang="en-GB" sz="1200" b="1" dirty="0"/>
              <a:t>Relevance</a:t>
            </a:r>
            <a:r>
              <a:rPr lang="en-GB" sz="1200" dirty="0"/>
              <a:t> – Is the AI’s response useful and related to the question or context?</a:t>
            </a:r>
            <a:br>
              <a:rPr lang="en-GB" sz="1200" dirty="0"/>
            </a:br>
            <a:r>
              <a:rPr lang="en-GB" sz="1200" i="1" dirty="0"/>
              <a:t>Example:</a:t>
            </a:r>
            <a:r>
              <a:rPr lang="en-GB" sz="1200" dirty="0"/>
              <a:t> You ask about Azure OpenAI, but the AI responds about AWS </a:t>
            </a:r>
            <a:r>
              <a:rPr lang="en-GB" sz="1200" dirty="0" err="1"/>
              <a:t>SageMaker</a:t>
            </a:r>
            <a:r>
              <a:rPr lang="en-GB" sz="1200" dirty="0"/>
              <a:t>. → </a:t>
            </a:r>
            <a:r>
              <a:rPr lang="en-GB" sz="1200" b="1" dirty="0"/>
              <a:t>Poor relevance.</a:t>
            </a:r>
            <a:endParaRPr lang="en-GB" sz="1200" dirty="0"/>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t>Truth</a:t>
            </a:r>
            <a:r>
              <a:rPr lang="en-GB" sz="1200" dirty="0"/>
              <a:t> – Is the information provided by the AI factually correct?</a:t>
            </a:r>
            <a:br>
              <a:rPr lang="en-GB" sz="1200" dirty="0"/>
            </a:br>
            <a:r>
              <a:rPr lang="en-GB" sz="1200" i="1" dirty="0"/>
              <a:t>Example:</a:t>
            </a:r>
            <a:r>
              <a:rPr lang="en-GB" sz="1200" dirty="0"/>
              <a:t> You ask for the release date of .NET 8, and the AI gives you the wrong date. → </a:t>
            </a:r>
            <a:r>
              <a:rPr lang="en-GB" sz="1200" b="1" dirty="0"/>
              <a:t>Poor truthfulness.</a:t>
            </a:r>
            <a:endParaRPr lang="en-GB" sz="1200" dirty="0"/>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1015663"/>
          </a:xfrm>
          <a:prstGeom prst="rect">
            <a:avLst/>
          </a:prstGeom>
          <a:noFill/>
        </p:spPr>
        <p:txBody>
          <a:bodyPr wrap="square">
            <a:spAutoFit/>
          </a:bodyPr>
          <a:lstStyle/>
          <a:p>
            <a:r>
              <a:rPr lang="en-GB" sz="1200" b="1" dirty="0"/>
              <a:t>Completeness</a:t>
            </a:r>
            <a:r>
              <a:rPr lang="en-GB" sz="1200" dirty="0"/>
              <a:t> – Does the response cover all important aspects, or does it leave out key information?</a:t>
            </a:r>
            <a:br>
              <a:rPr lang="en-GB" sz="1200" dirty="0"/>
            </a:br>
            <a:r>
              <a:rPr lang="en-GB" sz="1200" i="1" dirty="0"/>
              <a:t>Example:</a:t>
            </a:r>
            <a:r>
              <a:rPr lang="en-GB" sz="1200" dirty="0"/>
              <a:t> You ask for the steps to deploy a model in Azure Machine Learning, and the AI only gives you half the process. → </a:t>
            </a:r>
            <a:r>
              <a:rPr lang="en-GB" sz="1200" b="1" dirty="0"/>
              <a:t>Poor completeness.</a:t>
            </a:r>
            <a:endParaRPr lang="en-GB" sz="1200" dirty="0"/>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t>Fluency</a:t>
            </a:r>
            <a:r>
              <a:rPr lang="en-GB" sz="1200" dirty="0"/>
              <a:t> – Is the generated text grammatically correct and easy to read?</a:t>
            </a:r>
            <a:br>
              <a:rPr lang="en-GB" sz="1200" dirty="0"/>
            </a:br>
            <a:r>
              <a:rPr lang="en-GB" sz="1200" i="1" dirty="0"/>
              <a:t>Example:</a:t>
            </a:r>
            <a:r>
              <a:rPr lang="en-GB" sz="1200" dirty="0"/>
              <a:t> "Model train Azure upload then works." → </a:t>
            </a:r>
            <a:r>
              <a:rPr lang="en-GB" sz="1200" b="1" dirty="0"/>
              <a:t>Poor fluency.</a:t>
            </a:r>
            <a:endParaRPr lang="en-GB" sz="1200" dirty="0"/>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830997"/>
          </a:xfrm>
          <a:prstGeom prst="rect">
            <a:avLst/>
          </a:prstGeom>
          <a:noFill/>
        </p:spPr>
        <p:txBody>
          <a:bodyPr wrap="square">
            <a:spAutoFit/>
          </a:bodyPr>
          <a:lstStyle/>
          <a:p>
            <a:r>
              <a:rPr lang="en-GB" sz="1200" b="1" dirty="0"/>
              <a:t>Coherence</a:t>
            </a:r>
            <a:r>
              <a:rPr lang="en-GB" sz="1200" dirty="0"/>
              <a:t> – Do the ideas in the response make sense together?</a:t>
            </a:r>
            <a:br>
              <a:rPr lang="en-GB" sz="1200" dirty="0"/>
            </a:br>
            <a:r>
              <a:rPr lang="en-GB" sz="1200" i="1" dirty="0"/>
              <a:t>Example:</a:t>
            </a:r>
            <a:r>
              <a:rPr lang="en-GB" sz="1200" dirty="0"/>
              <a:t> The AI says in one sentence that "generative AI does not need data" and in the next that "it requires millions of data points for training." → </a:t>
            </a:r>
            <a:r>
              <a:rPr lang="en-GB" sz="1200" b="1" dirty="0"/>
              <a:t>Poor coherence.</a:t>
            </a:r>
            <a:endParaRPr lang="en-GB" sz="1200" dirty="0"/>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754326"/>
          </a:xfrm>
          <a:prstGeom prst="rect">
            <a:avLst/>
          </a:prstGeom>
          <a:noFill/>
        </p:spPr>
        <p:txBody>
          <a:bodyPr wrap="square">
            <a:spAutoFit/>
          </a:bodyPr>
          <a:lstStyle/>
          <a:p>
            <a:r>
              <a:rPr lang="en-GB" sz="1200" b="1" dirty="0"/>
              <a:t>Equivalence</a:t>
            </a:r>
            <a:r>
              <a:rPr lang="en-GB" sz="1200" dirty="0"/>
              <a:t> – Do two different responses mean the same thing, even if phrased differently?</a:t>
            </a:r>
            <a:br>
              <a:rPr lang="en-GB" sz="1200" dirty="0"/>
            </a:br>
            <a:r>
              <a:rPr lang="en-GB" sz="1200" i="1" dirty="0"/>
              <a:t>Example:</a:t>
            </a:r>
            <a:endParaRPr lang="en-GB" sz="1200" dirty="0"/>
          </a:p>
          <a:p>
            <a:pPr lvl="1">
              <a:buFont typeface="Arial" panose="020B0604020202020204" pitchFamily="34" charset="0"/>
              <a:buChar char="•"/>
            </a:pPr>
            <a:r>
              <a:rPr lang="en-GB" sz="1200" dirty="0"/>
              <a:t>Response 1: "Azure OpenAI is a service that allows you to use OpenAI models in Microsoft’s cloud."</a:t>
            </a:r>
          </a:p>
          <a:p>
            <a:pPr lvl="1">
              <a:buFont typeface="Arial" panose="020B0604020202020204" pitchFamily="34" charset="0"/>
              <a:buChar char="•"/>
            </a:pPr>
            <a:r>
              <a:rPr lang="en-GB" sz="1200" dirty="0"/>
              <a:t>Response 2: "Azure OpenAI provides access to OpenAI’s AI models through Microsoft’s infrastructure.”</a:t>
            </a:r>
          </a:p>
          <a:p>
            <a:pPr lvl="1"/>
            <a:r>
              <a:rPr lang="en-GB" sz="1200" dirty="0"/>
              <a:t>→ </a:t>
            </a:r>
            <a:r>
              <a:rPr lang="en-GB" sz="1200" b="1" dirty="0"/>
              <a:t>Good equivalence, because both responses convey the same meaning.</a:t>
            </a:r>
            <a:endParaRPr lang="en-GB" sz="1200" dirty="0"/>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t>Groundedness</a:t>
            </a:r>
            <a:r>
              <a:rPr lang="en-GB" sz="1200" dirty="0"/>
              <a:t> – Is the AI’s response based on verifiable sources, or is it "hallucinating" information?</a:t>
            </a:r>
            <a:br>
              <a:rPr lang="en-GB" sz="1200" dirty="0"/>
            </a:br>
            <a:r>
              <a:rPr lang="en-GB" sz="1200" i="1" dirty="0"/>
              <a:t>Example:</a:t>
            </a:r>
            <a:r>
              <a:rPr lang="en-GB" sz="1200" dirty="0"/>
              <a:t> You ask for the official .NET roadmap, and the AI responds with something that isn’t in any official source. → </a:t>
            </a:r>
            <a:r>
              <a:rPr lang="en-GB" sz="1200" b="1" dirty="0"/>
              <a:t>Poor </a:t>
            </a:r>
            <a:r>
              <a:rPr lang="en-GB" sz="1200" b="1" dirty="0" err="1"/>
              <a:t>groundedness</a:t>
            </a:r>
            <a:r>
              <a:rPr lang="en-GB" sz="1200" b="1" dirty="0"/>
              <a:t>.</a:t>
            </a:r>
            <a:endParaRPr lang="en-GB" sz="1200" dirty="0"/>
          </a:p>
        </p:txBody>
      </p:sp>
    </p:spTree>
    <p:extLst>
      <p:ext uri="{BB962C8B-B14F-4D97-AF65-F5344CB8AC3E}">
        <p14:creationId xmlns:p14="http://schemas.microsoft.com/office/powerpoint/2010/main" val="18278882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7D4A-86A7-31B1-BC24-AA358B906155}"/>
              </a:ext>
            </a:extLst>
          </p:cNvPr>
          <p:cNvSpPr>
            <a:spLocks noGrp="1"/>
          </p:cNvSpPr>
          <p:nvPr>
            <p:ph type="title"/>
          </p:nvPr>
        </p:nvSpPr>
        <p:spPr>
          <a:xfrm>
            <a:off x="588264" y="2875002"/>
            <a:ext cx="4127692" cy="1107996"/>
          </a:xfrm>
        </p:spPr>
        <p:txBody>
          <a:bodyPr/>
          <a:lstStyle/>
          <a:p>
            <a:r>
              <a:rPr lang="en-GB" dirty="0"/>
              <a:t>Azure AI Foundry Evaluation options</a:t>
            </a:r>
          </a:p>
        </p:txBody>
      </p:sp>
    </p:spTree>
    <p:extLst>
      <p:ext uri="{BB962C8B-B14F-4D97-AF65-F5344CB8AC3E}">
        <p14:creationId xmlns:p14="http://schemas.microsoft.com/office/powerpoint/2010/main" val="1036012533"/>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1770</TotalTime>
  <Words>413</Words>
  <Application>Microsoft Macintosh PowerPoint</Application>
  <PresentationFormat>Widescreen</PresentationFormat>
  <Paragraphs>30</Paragraphs>
  <Slides>14</Slides>
  <Notes>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14</vt:i4>
      </vt:variant>
    </vt:vector>
  </HeadingPairs>
  <TitlesOfParts>
    <vt:vector size="28" baseType="lpstr">
      <vt:lpstr>Aptos</vt:lpstr>
      <vt:lpstr>Arial</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criterias</vt:lpstr>
      <vt:lpstr>Azure AI Foundry Evaluation options</vt:lpstr>
      <vt:lpstr>PowerPoint Presentation</vt:lpstr>
      <vt:lpstr>PowerPoint Presentation</vt:lpstr>
      <vt:lpstr>PowerPoint Presentation</vt:lpstr>
      <vt:lpstr>Microsoft Extensions AI Evaluation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Luis Mañez</cp:lastModifiedBy>
  <cp:revision>22</cp:revision>
  <dcterms:created xsi:type="dcterms:W3CDTF">2023-09-25T13:57:04Z</dcterms:created>
  <dcterms:modified xsi:type="dcterms:W3CDTF">2025-02-22T20:24:09Z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2025-02-21T19:59:03Z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d373fd6e-ccfa-46c6-9814-a22801ea12d6</vt:lpwstr>
  </property>
  <property fmtid="{D5CDD505-2E9C-101B-9397-08002B2CF9AE}" pid="8" name="MSIP_Label_3e575051-ae9c-4f9b-beed-77532f7cfdad_ContentBits">
    <vt:lpwstr>0</vt:lpwstr>
  </property>
  <property fmtid="{D5CDD505-2E9C-101B-9397-08002B2CF9AE}" pid="9" name="MSIP_Label_3e575051-ae9c-4f9b-beed-77532f7cfdad_Tag">
    <vt:lpwstr>50, 0, 1, 1</vt:lpwstr>
  </property>
</Properties>
</file>